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1"/>
  </p:notesMasterIdLst>
  <p:handoutMasterIdLst>
    <p:handoutMasterId r:id="rId22"/>
  </p:handoutMasterIdLst>
  <p:sldIdLst>
    <p:sldId id="256" r:id="rId5"/>
    <p:sldId id="259" r:id="rId6"/>
    <p:sldId id="262" r:id="rId7"/>
    <p:sldId id="264" r:id="rId8"/>
    <p:sldId id="265" r:id="rId9"/>
    <p:sldId id="266" r:id="rId10"/>
    <p:sldId id="267" r:id="rId11"/>
    <p:sldId id="268" r:id="rId12"/>
    <p:sldId id="269" r:id="rId13"/>
    <p:sldId id="273" r:id="rId14"/>
    <p:sldId id="261" r:id="rId15"/>
    <p:sldId id="272" r:id="rId16"/>
    <p:sldId id="271" r:id="rId17"/>
    <p:sldId id="270" r:id="rId18"/>
    <p:sldId id="263" r:id="rId19"/>
    <p:sldId id="260" r:id="rId2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D76FA-7F1F-F2B8-A395-76D6CA286F8F}" v="72" dt="2020-08-31T21:05:38.800"/>
    <p1510:client id="{107334CC-0645-C758-B1A3-05B19FCE77D3}" v="600" dt="2020-08-31T23:20:47.383"/>
    <p1510:client id="{B7D6749E-C4A0-6D4E-9218-B4A5F914E31C}" v="1141" dt="2020-09-01T04:22:55.686"/>
    <p1510:client id="{BC6B1BA9-C730-2270-C92C-0BF302B816CC}" v="21" dt="2020-08-31T23:22:32.602"/>
    <p1510:client id="{C6AFE6F8-E15A-4D56-8818-44D49FE7173B}" v="257" dt="2020-08-31T19:39:30.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3F0A8C5-E2F9-4D96-9326-65A22C9C5F51}" type="datetime1">
              <a:rPr lang="es-ES" smtClean="0"/>
              <a:t>31/08/2020</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FE3A584-CFFE-4456-9889-6ED301550C2E}" type="datetime1">
              <a:rPr lang="es-ES" noProof="0" smtClean="0"/>
              <a:t>31/08/2020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C6B3AB32-59DF-41F1-9618-EDFBF5049629}" type="slidenum">
              <a:rPr lang="es-ES" smtClean="0"/>
              <a:t>2</a:t>
            </a:fld>
            <a:endParaRPr lang="es-ES"/>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C6B3AB32-59DF-41F1-9618-EDFBF5049629}" type="slidenum">
              <a:rPr lang="es-ES" smtClean="0"/>
              <a:t>11</a:t>
            </a:fld>
            <a:endParaRPr lang="es-ES"/>
          </a:p>
        </p:txBody>
      </p:sp>
    </p:spTree>
    <p:extLst>
      <p:ext uri="{BB962C8B-B14F-4D97-AF65-F5344CB8AC3E}">
        <p14:creationId xmlns:p14="http://schemas.microsoft.com/office/powerpoint/2010/main" val="167305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C6B3AB32-59DF-41F1-9618-EDFBF5049629}" type="slidenum">
              <a:rPr lang="es-ES" smtClean="0"/>
              <a:t>9</a:t>
            </a:fld>
            <a:endParaRPr lang="es-ES"/>
          </a:p>
        </p:txBody>
      </p:sp>
    </p:spTree>
    <p:extLst>
      <p:ext uri="{BB962C8B-B14F-4D97-AF65-F5344CB8AC3E}">
        <p14:creationId xmlns:p14="http://schemas.microsoft.com/office/powerpoint/2010/main" val="431927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C6B3AB32-59DF-41F1-9618-EDFBF5049629}" type="slidenum">
              <a:rPr lang="es-ES" smtClean="0"/>
              <a:t>11</a:t>
            </a:fld>
            <a:endParaRPr lang="es-ES"/>
          </a:p>
        </p:txBody>
      </p:sp>
    </p:spTree>
    <p:extLst>
      <p:ext uri="{BB962C8B-B14F-4D97-AF65-F5344CB8AC3E}">
        <p14:creationId xmlns:p14="http://schemas.microsoft.com/office/powerpoint/2010/main" val="354057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C6B3AB32-59DF-41F1-9618-EDFBF5049629}" type="slidenum">
              <a:rPr lang="es-ES" smtClean="0"/>
              <a:t>11</a:t>
            </a:fld>
            <a:endParaRPr lang="es-ES"/>
          </a:p>
        </p:txBody>
      </p:sp>
    </p:spTree>
    <p:extLst>
      <p:ext uri="{BB962C8B-B14F-4D97-AF65-F5344CB8AC3E}">
        <p14:creationId xmlns:p14="http://schemas.microsoft.com/office/powerpoint/2010/main" val="229896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C6B3AB32-59DF-41F1-9618-EDFBF5049629}" type="slidenum">
              <a:rPr lang="es-ES" smtClean="0"/>
              <a:t>11</a:t>
            </a:fld>
            <a:endParaRPr lang="es-ES"/>
          </a:p>
        </p:txBody>
      </p:sp>
    </p:spTree>
    <p:extLst>
      <p:ext uri="{BB962C8B-B14F-4D97-AF65-F5344CB8AC3E}">
        <p14:creationId xmlns:p14="http://schemas.microsoft.com/office/powerpoint/2010/main" val="2233831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C6B3AB32-59DF-41F1-9618-EDFBF5049629}" type="slidenum">
              <a:rPr lang="es-ES" smtClean="0"/>
              <a:t>11</a:t>
            </a:fld>
            <a:endParaRPr lang="es-E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53F6B604-6B1E-47E7-85BC-A2217A22F27C}" type="datetime1">
              <a:rPr lang="es-ES" noProof="0" smtClean="0"/>
              <a:t>31/08/2020</a:t>
            </a:fld>
            <a:endParaRPr lang="es-ES" noProof="0"/>
          </a:p>
        </p:txBody>
      </p:sp>
      <p:sp>
        <p:nvSpPr>
          <p:cNvPr id="5" name="Marcador de posición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CFDBB5D0-8F62-4D5E-9D10-553BAB176E44}" type="datetime1">
              <a:rPr lang="es-ES" noProof="0" smtClean="0"/>
              <a:t>31/08/2020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hasCustomPrompt="1"/>
          </p:nvPr>
        </p:nvSpPr>
        <p:spPr>
          <a:xfrm>
            <a:off x="8839201" y="675726"/>
            <a:ext cx="2004164" cy="5183073"/>
          </a:xfrm>
        </p:spPr>
        <p:txBody>
          <a:bodyPr vert="eaVert" rtlCol="0"/>
          <a:lstStyle/>
          <a:p>
            <a:pPr rtl="0"/>
            <a:r>
              <a:rPr lang="es-ES" noProof="0"/>
              <a:t>Haga clic para modificar el estilo del título principal</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4FA7C555-4AC7-441E-ADB2-5B3A10A030D6}" type="datetime1">
              <a:rPr lang="es-ES" noProof="0" smtClean="0"/>
              <a:t>31/08/2020</a:t>
            </a:fld>
            <a:endParaRPr lang="es-ES" noProof="0"/>
          </a:p>
        </p:txBody>
      </p:sp>
      <p:sp>
        <p:nvSpPr>
          <p:cNvPr id="5" name="Marcador de posición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B7A51D92-DC7D-4024-9FEC-2ED330A3B75D}" type="datetime1">
              <a:rPr lang="es-ES" noProof="0" smtClean="0"/>
              <a:t>31/08/2020</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C14A9C31-789F-4F9B-AE09-8BD482222CC1}" type="datetime1">
              <a:rPr lang="es-ES" noProof="0" smtClean="0"/>
              <a:t>31/08/2020</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s">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F8D7C1CB-8BEB-4EB1-95CD-BC33450FBF65}" type="datetime1">
              <a:rPr lang="es-ES" noProof="0" smtClean="0"/>
              <a:t>31/08/2020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70F53CB3-1234-4BF5-94AB-FC632D90871A}" type="datetime1">
              <a:rPr lang="es-ES" noProof="0" smtClean="0"/>
              <a:t>31/08/2020</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6AEABE94-3D10-483D-8B4C-107BA05E5399}" type="datetime1">
              <a:rPr lang="es-ES" noProof="0" smtClean="0"/>
              <a:t>31/08/2020</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5301645A-278F-4402-923B-6306B7A0E8D6}" type="datetime1">
              <a:rPr lang="es-ES" noProof="0" smtClean="0"/>
              <a:t>31/08/2020</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BFF587D3-5323-4DB2-AD2C-247CD867634F}" type="datetime1">
              <a:rPr lang="es-ES" noProof="0" smtClean="0"/>
              <a:t>31/08/2020</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posición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EE59BE51-85F5-4208-A6E9-1F0DAE7E4665}" type="datetime1">
              <a:rPr lang="es-ES" noProof="0" smtClean="0"/>
              <a:t>31/08/2020</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7CD43650-5947-44DA-B27D-142EB186A12F}" type="datetime1">
              <a:rPr lang="es-ES" noProof="0" smtClean="0"/>
              <a:t>31/08/2020</a:t>
            </a:fld>
            <a:endParaRPr lang="es-ES" noProof="0"/>
          </a:p>
        </p:txBody>
      </p:sp>
      <p:sp>
        <p:nvSpPr>
          <p:cNvPr id="5" name="Marcador de posición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jH2RgIkQI5g?feature=oembed" TargetMode="Externa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0" name="Rectangle 29">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584200" y="562311"/>
            <a:ext cx="3467823" cy="2999679"/>
          </a:xfrm>
        </p:spPr>
        <p:txBody>
          <a:bodyPr rtlCol="0">
            <a:normAutofit/>
          </a:bodyPr>
          <a:lstStyle/>
          <a:p>
            <a:pPr algn="ctr">
              <a:lnSpc>
                <a:spcPct val="90000"/>
              </a:lnSpc>
            </a:pPr>
            <a:r>
              <a:rPr lang="es-ES" sz="2800" dirty="0">
                <a:solidFill>
                  <a:schemeClr val="bg1"/>
                </a:solidFill>
              </a:rPr>
              <a:t>Grupo 4</a:t>
            </a:r>
            <a:br>
              <a:rPr lang="es-ES" sz="2800" dirty="0">
                <a:solidFill>
                  <a:schemeClr val="bg1"/>
                </a:solidFill>
              </a:rPr>
            </a:br>
            <a:br>
              <a:rPr lang="es-ES" sz="2800" dirty="0"/>
            </a:br>
            <a:r>
              <a:rPr lang="es-ES" sz="2800" dirty="0">
                <a:solidFill>
                  <a:schemeClr val="bg1"/>
                </a:solidFill>
              </a:rPr>
              <a:t>Sistema de agendamiento de turnos en establecimientos comerciales.</a:t>
            </a: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37737" y="3974636"/>
            <a:ext cx="3514286" cy="1844648"/>
          </a:xfrm>
        </p:spPr>
        <p:txBody>
          <a:bodyPr vert="horz" lIns="91440" tIns="45720" rIns="91440" bIns="45720" rtlCol="0" anchor="t">
            <a:noAutofit/>
          </a:bodyPr>
          <a:lstStyle/>
          <a:p>
            <a:pPr algn="ctr">
              <a:lnSpc>
                <a:spcPct val="90000"/>
              </a:lnSpc>
            </a:pPr>
            <a:r>
              <a:rPr lang="es-ES" sz="1400" dirty="0">
                <a:solidFill>
                  <a:srgbClr val="FFFFFF"/>
                </a:solidFill>
              </a:rPr>
              <a:t>Integrantes</a:t>
            </a:r>
            <a:endParaRPr lang="es-ES" dirty="0">
              <a:solidFill>
                <a:srgbClr val="FFFFFF"/>
              </a:solidFill>
            </a:endParaRPr>
          </a:p>
          <a:p>
            <a:pPr algn="ctr">
              <a:lnSpc>
                <a:spcPct val="90000"/>
              </a:lnSpc>
            </a:pPr>
            <a:r>
              <a:rPr lang="es-ES" sz="1400" dirty="0">
                <a:solidFill>
                  <a:srgbClr val="FFFFFF"/>
                </a:solidFill>
                <a:ea typeface="+mn-lt"/>
                <a:cs typeface="+mn-lt"/>
              </a:rPr>
              <a:t>ECHAIZ ARTEAGA JULIAN JOSE</a:t>
            </a:r>
            <a:endParaRPr lang="es-ES" dirty="0">
              <a:solidFill>
                <a:srgbClr val="FFFFFF"/>
              </a:solidFill>
            </a:endParaRPr>
          </a:p>
          <a:p>
            <a:pPr algn="ctr">
              <a:lnSpc>
                <a:spcPct val="90000"/>
              </a:lnSpc>
            </a:pPr>
            <a:r>
              <a:rPr lang="es-ES" sz="1400" dirty="0">
                <a:solidFill>
                  <a:srgbClr val="FFFFFF"/>
                </a:solidFill>
                <a:ea typeface="+mn-lt"/>
                <a:cs typeface="+mn-lt"/>
              </a:rPr>
              <a:t>PATIÑO MIÑAN JOSE JOHIL</a:t>
            </a:r>
          </a:p>
          <a:p>
            <a:pPr algn="ctr"/>
            <a:r>
              <a:rPr lang="es-ES" sz="1400" dirty="0">
                <a:solidFill>
                  <a:srgbClr val="FFFFFF"/>
                </a:solidFill>
                <a:ea typeface="+mn-lt"/>
                <a:cs typeface="+mn-lt"/>
              </a:rPr>
              <a:t>QUEZADA ZAMORA MICHAEL ANTONIO</a:t>
            </a:r>
            <a:endParaRPr lang="es-ES" sz="1400" dirty="0">
              <a:ea typeface="+mn-lt"/>
              <a:cs typeface="+mn-lt"/>
            </a:endParaRPr>
          </a:p>
          <a:p>
            <a:pPr algn="ctr">
              <a:lnSpc>
                <a:spcPct val="90000"/>
              </a:lnSpc>
            </a:pPr>
            <a:r>
              <a:rPr lang="es-ES" sz="1400" dirty="0">
                <a:solidFill>
                  <a:srgbClr val="FFFFFF"/>
                </a:solidFill>
                <a:ea typeface="+mn-lt"/>
                <a:cs typeface="+mn-lt"/>
              </a:rPr>
              <a:t>SUAREZ CARLIN ANDRES JOSUE</a:t>
            </a:r>
            <a:endParaRPr lang="es-ES" sz="1400" dirty="0">
              <a:solidFill>
                <a:srgbClr val="FFFFFF"/>
              </a:solidFill>
            </a:endParaRPr>
          </a:p>
        </p:txBody>
      </p:sp>
      <p:pic>
        <p:nvPicPr>
          <p:cNvPr id="10" name="Imagen 10" descr="Imagen que contiene dibujo&#10;&#10;Descripción generada automáticamente">
            <a:extLst>
              <a:ext uri="{FF2B5EF4-FFF2-40B4-BE49-F238E27FC236}">
                <a16:creationId xmlns:a16="http://schemas.microsoft.com/office/drawing/2014/main" id="{7F78F90B-A07C-443F-A13D-7AAA74B0CE3C}"/>
              </a:ext>
            </a:extLst>
          </p:cNvPr>
          <p:cNvPicPr>
            <a:picLocks noChangeAspect="1"/>
          </p:cNvPicPr>
          <p:nvPr/>
        </p:nvPicPr>
        <p:blipFill>
          <a:blip r:embed="rId3"/>
          <a:stretch>
            <a:fillRect/>
          </a:stretch>
        </p:blipFill>
        <p:spPr>
          <a:xfrm>
            <a:off x="4519961" y="2015377"/>
            <a:ext cx="7287322" cy="1451929"/>
          </a:xfrm>
          <a:prstGeom prst="rect">
            <a:avLst/>
          </a:prstGeom>
        </p:spPr>
      </p:pic>
      <p:sp>
        <p:nvSpPr>
          <p:cNvPr id="11" name="CuadroTexto 10">
            <a:extLst>
              <a:ext uri="{FF2B5EF4-FFF2-40B4-BE49-F238E27FC236}">
                <a16:creationId xmlns:a16="http://schemas.microsoft.com/office/drawing/2014/main" id="{737998F8-288B-4D3E-A424-135B8117A772}"/>
              </a:ext>
            </a:extLst>
          </p:cNvPr>
          <p:cNvSpPr txBox="1"/>
          <p:nvPr/>
        </p:nvSpPr>
        <p:spPr>
          <a:xfrm>
            <a:off x="5750080" y="3975178"/>
            <a:ext cx="4834053"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t>PROGRAMACION DE SISTEMAS TELEMATICOS</a:t>
            </a:r>
            <a:endParaRPr lang="es-ES"/>
          </a:p>
          <a:p>
            <a:pPr algn="ctr"/>
            <a:r>
              <a:rPr lang="es-ES" dirty="0"/>
              <a:t>TLMG1037</a:t>
            </a:r>
          </a:p>
          <a:p>
            <a:pPr algn="ctr"/>
            <a:endParaRPr lang="es-ES" dirty="0"/>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ángulo 50">
            <a:extLst>
              <a:ext uri="{FF2B5EF4-FFF2-40B4-BE49-F238E27FC236}">
                <a16:creationId xmlns:a16="http://schemas.microsoft.com/office/drawing/2014/main" id="{453ADE48-007A-40CC-A609-A9AF0F801D5E}"/>
              </a:ext>
            </a:extLst>
          </p:cNvPr>
          <p:cNvSpPr/>
          <p:nvPr/>
        </p:nvSpPr>
        <p:spPr>
          <a:xfrm>
            <a:off x="381000" y="5076825"/>
            <a:ext cx="11430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454987"/>
            <a:ext cx="11029616" cy="718870"/>
          </a:xfrm>
        </p:spPr>
        <p:txBody>
          <a:bodyPr rtlCol="0">
            <a:normAutofit/>
          </a:bodyPr>
          <a:lstStyle/>
          <a:p>
            <a:r>
              <a:rPr lang="es-ES">
                <a:solidFill>
                  <a:srgbClr val="FFFEFF"/>
                </a:solidFill>
              </a:rPr>
              <a:t>Resultados – Aplicación web – Página principal</a:t>
            </a:r>
          </a:p>
        </p:txBody>
      </p:sp>
      <p:pic>
        <p:nvPicPr>
          <p:cNvPr id="5" name="Imagen 5" descr="Un plato hondo con comida&#10;&#10;Descripción generada automáticamente">
            <a:extLst>
              <a:ext uri="{FF2B5EF4-FFF2-40B4-BE49-F238E27FC236}">
                <a16:creationId xmlns:a16="http://schemas.microsoft.com/office/drawing/2014/main" id="{11AFDEC5-B77F-4DBC-81BD-7E08244BA4C0}"/>
              </a:ext>
            </a:extLst>
          </p:cNvPr>
          <p:cNvPicPr>
            <a:picLocks noGrp="1" noChangeAspect="1"/>
          </p:cNvPicPr>
          <p:nvPr>
            <p:ph idx="1"/>
          </p:nvPr>
        </p:nvPicPr>
        <p:blipFill>
          <a:blip r:embed="rId3"/>
          <a:stretch>
            <a:fillRect/>
          </a:stretch>
        </p:blipFill>
        <p:spPr>
          <a:xfrm>
            <a:off x="1095953" y="1409203"/>
            <a:ext cx="10000092" cy="3678303"/>
          </a:xfrm>
        </p:spPr>
      </p:pic>
      <p:sp>
        <p:nvSpPr>
          <p:cNvPr id="6" name="CuadroTexto 5">
            <a:extLst>
              <a:ext uri="{FF2B5EF4-FFF2-40B4-BE49-F238E27FC236}">
                <a16:creationId xmlns:a16="http://schemas.microsoft.com/office/drawing/2014/main" id="{08D4B2BB-835A-4985-9E9F-E57A1D3E0EB1}"/>
              </a:ext>
            </a:extLst>
          </p:cNvPr>
          <p:cNvSpPr txBox="1"/>
          <p:nvPr/>
        </p:nvSpPr>
        <p:spPr>
          <a:xfrm>
            <a:off x="3479180" y="654205"/>
            <a:ext cx="52336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t>Página principal del sistema </a:t>
            </a:r>
            <a:r>
              <a:rPr lang="es-ES" dirty="0"/>
              <a:t>con el ejemplo de restaurante de comida tipica ecuatoriana</a:t>
            </a:r>
            <a:endParaRPr lang="es-ES"/>
          </a:p>
        </p:txBody>
      </p:sp>
    </p:spTree>
    <p:extLst>
      <p:ext uri="{BB962C8B-B14F-4D97-AF65-F5344CB8AC3E}">
        <p14:creationId xmlns:p14="http://schemas.microsoft.com/office/powerpoint/2010/main" val="228294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ángulo 50">
            <a:extLst>
              <a:ext uri="{FF2B5EF4-FFF2-40B4-BE49-F238E27FC236}">
                <a16:creationId xmlns:a16="http://schemas.microsoft.com/office/drawing/2014/main" id="{453ADE48-007A-40CC-A609-A9AF0F801D5E}"/>
              </a:ext>
            </a:extLst>
          </p:cNvPr>
          <p:cNvSpPr/>
          <p:nvPr/>
        </p:nvSpPr>
        <p:spPr>
          <a:xfrm>
            <a:off x="381000" y="5076825"/>
            <a:ext cx="11430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454987"/>
            <a:ext cx="11029616" cy="718870"/>
          </a:xfrm>
        </p:spPr>
        <p:txBody>
          <a:bodyPr rtlCol="0">
            <a:normAutofit/>
          </a:bodyPr>
          <a:lstStyle/>
          <a:p>
            <a:r>
              <a:rPr lang="es-ES">
                <a:solidFill>
                  <a:srgbClr val="FFFEFF"/>
                </a:solidFill>
              </a:rPr>
              <a:t>Resultados – Aplicación web - Administrador</a:t>
            </a:r>
          </a:p>
        </p:txBody>
      </p:sp>
      <p:pic>
        <p:nvPicPr>
          <p:cNvPr id="55" name="Imagen 55" descr="Captura de pantalla de un celular&#10;&#10;Descripción generada automáticamente">
            <a:extLst>
              <a:ext uri="{FF2B5EF4-FFF2-40B4-BE49-F238E27FC236}">
                <a16:creationId xmlns:a16="http://schemas.microsoft.com/office/drawing/2014/main" id="{E7905EF2-219B-476D-9331-564B629CCBFE}"/>
              </a:ext>
            </a:extLst>
          </p:cNvPr>
          <p:cNvPicPr>
            <a:picLocks noGrp="1" noChangeAspect="1"/>
          </p:cNvPicPr>
          <p:nvPr>
            <p:ph idx="1"/>
          </p:nvPr>
        </p:nvPicPr>
        <p:blipFill>
          <a:blip r:embed="rId3"/>
          <a:stretch>
            <a:fillRect/>
          </a:stretch>
        </p:blipFill>
        <p:spPr>
          <a:xfrm>
            <a:off x="259217" y="1528956"/>
            <a:ext cx="6011868" cy="2804791"/>
          </a:xfrm>
        </p:spPr>
      </p:pic>
      <p:pic>
        <p:nvPicPr>
          <p:cNvPr id="56" name="Imagen 56" descr="Captura de pantalla de un celular&#10;&#10;Descripción generada automáticamente">
            <a:extLst>
              <a:ext uri="{FF2B5EF4-FFF2-40B4-BE49-F238E27FC236}">
                <a16:creationId xmlns:a16="http://schemas.microsoft.com/office/drawing/2014/main" id="{5D25ADD2-F357-4DC6-8B24-B31A7109594B}"/>
              </a:ext>
            </a:extLst>
          </p:cNvPr>
          <p:cNvPicPr>
            <a:picLocks noChangeAspect="1"/>
          </p:cNvPicPr>
          <p:nvPr/>
        </p:nvPicPr>
        <p:blipFill>
          <a:blip r:embed="rId4"/>
          <a:stretch>
            <a:fillRect/>
          </a:stretch>
        </p:blipFill>
        <p:spPr>
          <a:xfrm>
            <a:off x="6462131" y="1529409"/>
            <a:ext cx="5531004" cy="2804865"/>
          </a:xfrm>
          <a:prstGeom prst="rect">
            <a:avLst/>
          </a:prstGeom>
        </p:spPr>
      </p:pic>
      <p:sp>
        <p:nvSpPr>
          <p:cNvPr id="57" name="CuadroTexto 56">
            <a:extLst>
              <a:ext uri="{FF2B5EF4-FFF2-40B4-BE49-F238E27FC236}">
                <a16:creationId xmlns:a16="http://schemas.microsoft.com/office/drawing/2014/main" id="{DEAF0969-0FA1-416D-A1AD-0D8E3F11D65B}"/>
              </a:ext>
            </a:extLst>
          </p:cNvPr>
          <p:cNvSpPr txBox="1"/>
          <p:nvPr/>
        </p:nvSpPr>
        <p:spPr>
          <a:xfrm>
            <a:off x="960864" y="830766"/>
            <a:ext cx="4601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t>Ingresar horarios como administrador</a:t>
            </a:r>
          </a:p>
        </p:txBody>
      </p:sp>
      <p:sp>
        <p:nvSpPr>
          <p:cNvPr id="58" name="CuadroTexto 57">
            <a:extLst>
              <a:ext uri="{FF2B5EF4-FFF2-40B4-BE49-F238E27FC236}">
                <a16:creationId xmlns:a16="http://schemas.microsoft.com/office/drawing/2014/main" id="{A9EB0F55-7380-4B36-ADA2-DECA3FD4013F}"/>
              </a:ext>
            </a:extLst>
          </p:cNvPr>
          <p:cNvSpPr txBox="1"/>
          <p:nvPr/>
        </p:nvSpPr>
        <p:spPr>
          <a:xfrm>
            <a:off x="6926766" y="830766"/>
            <a:ext cx="46017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t>Marcar citas atendidas</a:t>
            </a:r>
          </a:p>
        </p:txBody>
      </p:sp>
    </p:spTree>
    <p:extLst>
      <p:ext uri="{BB962C8B-B14F-4D97-AF65-F5344CB8AC3E}">
        <p14:creationId xmlns:p14="http://schemas.microsoft.com/office/powerpoint/2010/main" val="1703342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ángulo 50">
            <a:extLst>
              <a:ext uri="{FF2B5EF4-FFF2-40B4-BE49-F238E27FC236}">
                <a16:creationId xmlns:a16="http://schemas.microsoft.com/office/drawing/2014/main" id="{453ADE48-007A-40CC-A609-A9AF0F801D5E}"/>
              </a:ext>
            </a:extLst>
          </p:cNvPr>
          <p:cNvSpPr/>
          <p:nvPr/>
        </p:nvSpPr>
        <p:spPr>
          <a:xfrm>
            <a:off x="381000" y="5076825"/>
            <a:ext cx="11430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454987"/>
            <a:ext cx="11029616" cy="718870"/>
          </a:xfrm>
        </p:spPr>
        <p:txBody>
          <a:bodyPr rtlCol="0">
            <a:normAutofit/>
          </a:bodyPr>
          <a:lstStyle/>
          <a:p>
            <a:r>
              <a:rPr lang="es-ES">
                <a:solidFill>
                  <a:srgbClr val="FFFEFF"/>
                </a:solidFill>
              </a:rPr>
              <a:t>Resultados – Aplicación web - Cliente</a:t>
            </a:r>
          </a:p>
        </p:txBody>
      </p:sp>
      <p:pic>
        <p:nvPicPr>
          <p:cNvPr id="46" name="Imagen 46" descr="Captura de pantalla de un celular&#10;&#10;Descripción generada automáticamente">
            <a:extLst>
              <a:ext uri="{FF2B5EF4-FFF2-40B4-BE49-F238E27FC236}">
                <a16:creationId xmlns:a16="http://schemas.microsoft.com/office/drawing/2014/main" id="{6DD819C0-55A2-4F2A-A6FD-4F2874876443}"/>
              </a:ext>
            </a:extLst>
          </p:cNvPr>
          <p:cNvPicPr>
            <a:picLocks noGrp="1" noChangeAspect="1"/>
          </p:cNvPicPr>
          <p:nvPr>
            <p:ph idx="1"/>
          </p:nvPr>
        </p:nvPicPr>
        <p:blipFill>
          <a:blip r:embed="rId3"/>
          <a:stretch>
            <a:fillRect/>
          </a:stretch>
        </p:blipFill>
        <p:spPr>
          <a:xfrm>
            <a:off x="6536737" y="1388991"/>
            <a:ext cx="4999165" cy="3449703"/>
          </a:xfrm>
        </p:spPr>
      </p:pic>
      <p:pic>
        <p:nvPicPr>
          <p:cNvPr id="47" name="Imagen 47" descr="Captura de pantalla de un celular&#10;&#10;Descripción generada automáticamente">
            <a:extLst>
              <a:ext uri="{FF2B5EF4-FFF2-40B4-BE49-F238E27FC236}">
                <a16:creationId xmlns:a16="http://schemas.microsoft.com/office/drawing/2014/main" id="{2DD1368F-A6F8-479C-B796-E98E95594055}"/>
              </a:ext>
            </a:extLst>
          </p:cNvPr>
          <p:cNvPicPr>
            <a:picLocks noChangeAspect="1"/>
          </p:cNvPicPr>
          <p:nvPr/>
        </p:nvPicPr>
        <p:blipFill rotWithShape="1">
          <a:blip r:embed="rId4"/>
          <a:srcRect l="1436" t="3947" r="2238" b="5702"/>
          <a:stretch/>
        </p:blipFill>
        <p:spPr>
          <a:xfrm>
            <a:off x="476497" y="3172833"/>
            <a:ext cx="5329396" cy="1969771"/>
          </a:xfrm>
          <a:prstGeom prst="rect">
            <a:avLst/>
          </a:prstGeom>
        </p:spPr>
      </p:pic>
      <p:sp>
        <p:nvSpPr>
          <p:cNvPr id="48" name="CuadroTexto 47">
            <a:extLst>
              <a:ext uri="{FF2B5EF4-FFF2-40B4-BE49-F238E27FC236}">
                <a16:creationId xmlns:a16="http://schemas.microsoft.com/office/drawing/2014/main" id="{25FDC24A-16A1-47B4-AD31-07AC1CDF1E0A}"/>
              </a:ext>
            </a:extLst>
          </p:cNvPr>
          <p:cNvSpPr txBox="1"/>
          <p:nvPr/>
        </p:nvSpPr>
        <p:spPr>
          <a:xfrm>
            <a:off x="1076325" y="5133975"/>
            <a:ext cx="3876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t>Sección para registrarse en el sistema</a:t>
            </a:r>
            <a:endParaRPr lang="es-ES" dirty="0"/>
          </a:p>
        </p:txBody>
      </p:sp>
      <p:sp>
        <p:nvSpPr>
          <p:cNvPr id="49" name="CuadroTexto 48">
            <a:extLst>
              <a:ext uri="{FF2B5EF4-FFF2-40B4-BE49-F238E27FC236}">
                <a16:creationId xmlns:a16="http://schemas.microsoft.com/office/drawing/2014/main" id="{72135262-3C49-4839-B6AD-3309963B31AE}"/>
              </a:ext>
            </a:extLst>
          </p:cNvPr>
          <p:cNvSpPr txBox="1"/>
          <p:nvPr/>
        </p:nvSpPr>
        <p:spPr>
          <a:xfrm>
            <a:off x="6915150" y="742950"/>
            <a:ext cx="42386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t>Página principal de registros de horario para el usuario</a:t>
            </a:r>
          </a:p>
        </p:txBody>
      </p:sp>
      <p:pic>
        <p:nvPicPr>
          <p:cNvPr id="50" name="Imagen 50">
            <a:extLst>
              <a:ext uri="{FF2B5EF4-FFF2-40B4-BE49-F238E27FC236}">
                <a16:creationId xmlns:a16="http://schemas.microsoft.com/office/drawing/2014/main" id="{DEF110E5-87B3-48BD-A1AC-40269A1D9CDC}"/>
              </a:ext>
            </a:extLst>
          </p:cNvPr>
          <p:cNvPicPr>
            <a:picLocks noChangeAspect="1"/>
          </p:cNvPicPr>
          <p:nvPr/>
        </p:nvPicPr>
        <p:blipFill>
          <a:blip r:embed="rId5"/>
          <a:stretch>
            <a:fillRect/>
          </a:stretch>
        </p:blipFill>
        <p:spPr>
          <a:xfrm>
            <a:off x="447675" y="791857"/>
            <a:ext cx="5391150" cy="1759562"/>
          </a:xfrm>
          <a:prstGeom prst="rect">
            <a:avLst/>
          </a:prstGeom>
        </p:spPr>
      </p:pic>
      <p:sp>
        <p:nvSpPr>
          <p:cNvPr id="52" name="CuadroTexto 51">
            <a:extLst>
              <a:ext uri="{FF2B5EF4-FFF2-40B4-BE49-F238E27FC236}">
                <a16:creationId xmlns:a16="http://schemas.microsoft.com/office/drawing/2014/main" id="{0922E199-8F63-4564-9F48-F97870392E0A}"/>
              </a:ext>
            </a:extLst>
          </p:cNvPr>
          <p:cNvSpPr txBox="1"/>
          <p:nvPr/>
        </p:nvSpPr>
        <p:spPr>
          <a:xfrm>
            <a:off x="1771650" y="259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Inicio de sesión de usuario</a:t>
            </a:r>
          </a:p>
        </p:txBody>
      </p:sp>
    </p:spTree>
    <p:extLst>
      <p:ext uri="{BB962C8B-B14F-4D97-AF65-F5344CB8AC3E}">
        <p14:creationId xmlns:p14="http://schemas.microsoft.com/office/powerpoint/2010/main" val="1181806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r>
              <a:rPr lang="es-ES">
                <a:solidFill>
                  <a:srgbClr val="FFFEFF"/>
                </a:solidFill>
              </a:rPr>
              <a:t>Resultados – Prototipo</a:t>
            </a:r>
          </a:p>
        </p:txBody>
      </p:sp>
      <p:pic>
        <p:nvPicPr>
          <p:cNvPr id="42" name="Imagen 42" descr="Imagen que contiene interior, computadora, electrónica, computer&#10;&#10;Descripción generada automáticamente">
            <a:extLst>
              <a:ext uri="{FF2B5EF4-FFF2-40B4-BE49-F238E27FC236}">
                <a16:creationId xmlns:a16="http://schemas.microsoft.com/office/drawing/2014/main" id="{6C25CFF6-1FA1-437E-96AC-BBF00A5B9BC9}"/>
              </a:ext>
            </a:extLst>
          </p:cNvPr>
          <p:cNvPicPr>
            <a:picLocks noGrp="1" noChangeAspect="1"/>
          </p:cNvPicPr>
          <p:nvPr>
            <p:ph idx="1"/>
          </p:nvPr>
        </p:nvPicPr>
        <p:blipFill rotWithShape="1">
          <a:blip r:embed="rId3"/>
          <a:srcRect l="4694" t="83" r="26316" b="422"/>
          <a:stretch/>
        </p:blipFill>
        <p:spPr>
          <a:xfrm>
            <a:off x="977152" y="882573"/>
            <a:ext cx="4511391" cy="3659751"/>
          </a:xfrm>
        </p:spPr>
      </p:pic>
      <p:pic>
        <p:nvPicPr>
          <p:cNvPr id="43" name="Imagen 43" descr="Imagen que contiene interior, tabla, electrónica, pequeño&#10;&#10;Descripción generada automáticamente">
            <a:extLst>
              <a:ext uri="{FF2B5EF4-FFF2-40B4-BE49-F238E27FC236}">
                <a16:creationId xmlns:a16="http://schemas.microsoft.com/office/drawing/2014/main" id="{F76FE49F-C2C5-4A39-B7AD-39BACEBD5CD0}"/>
              </a:ext>
            </a:extLst>
          </p:cNvPr>
          <p:cNvPicPr>
            <a:picLocks noChangeAspect="1"/>
          </p:cNvPicPr>
          <p:nvPr/>
        </p:nvPicPr>
        <p:blipFill rotWithShape="1">
          <a:blip r:embed="rId4"/>
          <a:srcRect l="6095" r="16310" b="292"/>
          <a:stretch/>
        </p:blipFill>
        <p:spPr>
          <a:xfrm>
            <a:off x="6471424" y="882573"/>
            <a:ext cx="5047373" cy="3661810"/>
          </a:xfrm>
          <a:prstGeom prst="rect">
            <a:avLst/>
          </a:prstGeom>
        </p:spPr>
      </p:pic>
    </p:spTree>
    <p:extLst>
      <p:ext uri="{BB962C8B-B14F-4D97-AF65-F5344CB8AC3E}">
        <p14:creationId xmlns:p14="http://schemas.microsoft.com/office/powerpoint/2010/main" val="1637597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ángulo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1" name="Rectángulo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r>
              <a:rPr lang="es-ES">
                <a:solidFill>
                  <a:srgbClr val="FFFEFF"/>
                </a:solidFill>
              </a:rPr>
              <a:t>Resultados – funcionamiento </a:t>
            </a:r>
          </a:p>
        </p:txBody>
      </p:sp>
      <p:pic>
        <p:nvPicPr>
          <p:cNvPr id="39" name="Imagen 39">
            <a:hlinkClick r:id="" action="ppaction://media"/>
            <a:extLst>
              <a:ext uri="{FF2B5EF4-FFF2-40B4-BE49-F238E27FC236}">
                <a16:creationId xmlns:a16="http://schemas.microsoft.com/office/drawing/2014/main" id="{AA8F3016-7417-4D1A-8D9E-0CFE7C086BC9}"/>
              </a:ext>
            </a:extLst>
          </p:cNvPr>
          <p:cNvPicPr>
            <a:picLocks noGrp="1" noRot="1" noChangeAspect="1"/>
          </p:cNvPicPr>
          <p:nvPr>
            <p:ph idx="1"/>
            <a:videoFile r:link="rId1"/>
          </p:nvPr>
        </p:nvPicPr>
        <p:blipFill>
          <a:blip r:embed="rId4"/>
          <a:stretch>
            <a:fillRect/>
          </a:stretch>
        </p:blipFill>
        <p:spPr>
          <a:xfrm>
            <a:off x="2843562" y="1181428"/>
            <a:ext cx="6495583" cy="3726366"/>
          </a:xfrm>
        </p:spPr>
      </p:pic>
    </p:spTree>
    <p:extLst>
      <p:ext uri="{BB962C8B-B14F-4D97-AF65-F5344CB8AC3E}">
        <p14:creationId xmlns:p14="http://schemas.microsoft.com/office/powerpoint/2010/main" val="1398649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9">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11">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F409A3-7885-4693-A43B-5E02229DB5E2}"/>
              </a:ext>
            </a:extLst>
          </p:cNvPr>
          <p:cNvSpPr>
            <a:spLocks noGrp="1"/>
          </p:cNvSpPr>
          <p:nvPr>
            <p:ph type="ctrTitle"/>
          </p:nvPr>
        </p:nvSpPr>
        <p:spPr>
          <a:xfrm>
            <a:off x="959157" y="1113764"/>
            <a:ext cx="3269749" cy="4624327"/>
          </a:xfrm>
        </p:spPr>
        <p:txBody>
          <a:bodyPr vert="horz" lIns="91440" tIns="45720" rIns="91440" bIns="45720" rtlCol="0" anchor="ctr">
            <a:normAutofit/>
          </a:bodyPr>
          <a:lstStyle/>
          <a:p>
            <a:r>
              <a:rPr lang="es-EC" sz="3200" dirty="0">
                <a:solidFill>
                  <a:srgbClr val="FFFFFF"/>
                </a:solidFill>
              </a:rPr>
              <a:t>conclusiones</a:t>
            </a:r>
          </a:p>
        </p:txBody>
      </p:sp>
      <p:sp>
        <p:nvSpPr>
          <p:cNvPr id="3" name="Marcador de contenido 2">
            <a:extLst>
              <a:ext uri="{FF2B5EF4-FFF2-40B4-BE49-F238E27FC236}">
                <a16:creationId xmlns:a16="http://schemas.microsoft.com/office/drawing/2014/main" id="{AFCA6DE9-2419-4414-A4A0-72BADD515224}"/>
              </a:ext>
            </a:extLst>
          </p:cNvPr>
          <p:cNvSpPr>
            <a:spLocks noGrp="1"/>
          </p:cNvSpPr>
          <p:nvPr>
            <p:ph type="subTitle" idx="1"/>
          </p:nvPr>
        </p:nvSpPr>
        <p:spPr>
          <a:xfrm>
            <a:off x="5155905" y="1113764"/>
            <a:ext cx="6600691" cy="4624327"/>
          </a:xfrm>
        </p:spPr>
        <p:txBody>
          <a:bodyPr vert="horz" lIns="91440" tIns="45720" rIns="91440" bIns="45720" rtlCol="0" anchor="ctr">
            <a:normAutofit/>
          </a:bodyPr>
          <a:lstStyle/>
          <a:p>
            <a:pPr marL="305435" indent="-305435" algn="just">
              <a:buFont typeface="Wingdings 2" panose="05020102010507070707" pitchFamily="18" charset="2"/>
              <a:buChar char=""/>
            </a:pPr>
            <a:r>
              <a:rPr lang="es-EC" sz="1800" dirty="0">
                <a:solidFill>
                  <a:schemeClr val="tx2"/>
                </a:solidFill>
              </a:rPr>
              <a:t>Este proyecto cumple con el propósito del </a:t>
            </a:r>
            <a:r>
              <a:rPr lang="es-EC" sz="1800">
                <a:solidFill>
                  <a:schemeClr val="tx2"/>
                </a:solidFill>
              </a:rPr>
              <a:t>control de la clientela del establecimiento, el cual ayuda al administrador de local a cumplir las </a:t>
            </a:r>
            <a:r>
              <a:rPr lang="es-EC" sz="1800" dirty="0">
                <a:solidFill>
                  <a:schemeClr val="tx2"/>
                </a:solidFill>
              </a:rPr>
              <a:t>condiciones actuales del uso del local.</a:t>
            </a:r>
          </a:p>
          <a:p>
            <a:pPr marL="305435" indent="-305435" algn="just">
              <a:buFont typeface="Wingdings 2" panose="05020102010507070707" pitchFamily="18" charset="2"/>
              <a:buChar char=""/>
            </a:pPr>
            <a:endParaRPr lang="es-EC" sz="1800" dirty="0">
              <a:solidFill>
                <a:schemeClr val="tx2"/>
              </a:solidFill>
            </a:endParaRPr>
          </a:p>
          <a:p>
            <a:pPr marL="305435" indent="-305435" algn="just">
              <a:buFont typeface="Wingdings 2" panose="05020102010507070707" pitchFamily="18" charset="2"/>
              <a:buChar char=""/>
            </a:pPr>
            <a:r>
              <a:rPr lang="es-EC" sz="1800" dirty="0">
                <a:solidFill>
                  <a:schemeClr val="tx2"/>
                </a:solidFill>
              </a:rPr>
              <a:t>El proyecto es rentable ya que su único requerimiento de presupuesto es del dispositivo de sonido empleado.</a:t>
            </a:r>
          </a:p>
          <a:p>
            <a:pPr marL="305435" indent="-305435" algn="just">
              <a:buFont typeface="Wingdings 2" panose="05020102010507070707" pitchFamily="18" charset="2"/>
              <a:buChar char=""/>
            </a:pPr>
            <a:endParaRPr lang="es-EC" sz="1800" dirty="0">
              <a:solidFill>
                <a:schemeClr val="tx2"/>
              </a:solidFill>
            </a:endParaRPr>
          </a:p>
          <a:p>
            <a:pPr marL="305435" indent="-305435" algn="just">
              <a:buFont typeface="Wingdings 2" panose="05020102010507070707" pitchFamily="18" charset="2"/>
              <a:buChar char=""/>
            </a:pPr>
            <a:r>
              <a:rPr lang="es-EC" sz="1800">
                <a:solidFill>
                  <a:schemeClr val="tx2"/>
                </a:solidFill>
              </a:rPr>
              <a:t>El Diseño de la aplicación web permite el manejo de información de manera dinámica y síncrona por medio </a:t>
            </a:r>
            <a:r>
              <a:rPr lang="es-EC" sz="1800" dirty="0">
                <a:solidFill>
                  <a:schemeClr val="tx2"/>
                </a:solidFill>
              </a:rPr>
              <a:t>de una base de datos</a:t>
            </a:r>
          </a:p>
          <a:p>
            <a:pPr marL="305435" indent="-305435" algn="just">
              <a:buFont typeface="Wingdings 2" panose="05020102010507070707" pitchFamily="18" charset="2"/>
              <a:buChar char=""/>
            </a:pPr>
            <a:endParaRPr lang="es-EC" sz="1800" dirty="0">
              <a:solidFill>
                <a:schemeClr val="tx2"/>
              </a:solidFill>
            </a:endParaRPr>
          </a:p>
        </p:txBody>
      </p:sp>
    </p:spTree>
    <p:extLst>
      <p:ext uri="{BB962C8B-B14F-4D97-AF65-F5344CB8AC3E}">
        <p14:creationId xmlns:p14="http://schemas.microsoft.com/office/powerpoint/2010/main" val="956927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ángulo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220966" cy="1746762"/>
          </a:xfrm>
        </p:spPr>
        <p:txBody>
          <a:bodyPr rtlCol="0">
            <a:normAutofit/>
          </a:bodyPr>
          <a:lstStyle/>
          <a:p>
            <a:r>
              <a:rPr lang="es-ES" dirty="0">
                <a:solidFill>
                  <a:srgbClr val="FFFFFF"/>
                </a:solidFill>
              </a:rPr>
              <a:t>Gracias por su atención</a:t>
            </a:r>
          </a:p>
        </p:txBody>
      </p:sp>
      <p:sp>
        <p:nvSpPr>
          <p:cNvPr id="3" name="Subtítulo 2">
            <a:extLst>
              <a:ext uri="{FF2B5EF4-FFF2-40B4-BE49-F238E27FC236}">
                <a16:creationId xmlns:a16="http://schemas.microsoft.com/office/drawing/2014/main" id="{A9CB511D-EA45-4336-847C-1252667143B5}"/>
              </a:ext>
            </a:extLst>
          </p:cNvPr>
          <p:cNvSpPr>
            <a:spLocks noGrp="1"/>
          </p:cNvSpPr>
          <p:nvPr>
            <p:ph type="subTitle" idx="1"/>
          </p:nvPr>
        </p:nvSpPr>
        <p:spPr>
          <a:xfrm>
            <a:off x="8218343" y="3505095"/>
            <a:ext cx="3341348" cy="2629006"/>
          </a:xfrm>
        </p:spPr>
        <p:txBody>
          <a:bodyPr rtlCol="0">
            <a:normAutofit/>
          </a:bodyPr>
          <a:lstStyle/>
          <a:p>
            <a:pPr algn="ctr">
              <a:lnSpc>
                <a:spcPct val="90000"/>
              </a:lnSpc>
            </a:pPr>
            <a:r>
              <a:rPr lang="es-ES" dirty="0">
                <a:solidFill>
                  <a:schemeClr val="bg1"/>
                </a:solidFill>
              </a:rPr>
              <a:t>ECHAIZ ARTEAGA JULIAN JOSE.</a:t>
            </a:r>
            <a:endParaRPr lang="es-ES" dirty="0">
              <a:solidFill>
                <a:schemeClr val="bg1"/>
              </a:solidFill>
              <a:ea typeface="+mn-lt"/>
              <a:cs typeface="+mn-lt"/>
            </a:endParaRPr>
          </a:p>
          <a:p>
            <a:pPr algn="ctr">
              <a:lnSpc>
                <a:spcPct val="90000"/>
              </a:lnSpc>
            </a:pPr>
            <a:r>
              <a:rPr lang="es-ES" dirty="0">
                <a:solidFill>
                  <a:schemeClr val="bg1"/>
                </a:solidFill>
              </a:rPr>
              <a:t>PATIÑO MIÑAN JOSE JOHIL.</a:t>
            </a:r>
            <a:endParaRPr lang="en-US" dirty="0">
              <a:solidFill>
                <a:schemeClr val="bg1"/>
              </a:solidFill>
              <a:ea typeface="+mn-lt"/>
              <a:cs typeface="+mn-lt"/>
            </a:endParaRPr>
          </a:p>
          <a:p>
            <a:pPr algn="ctr">
              <a:lnSpc>
                <a:spcPct val="90000"/>
              </a:lnSpc>
            </a:pPr>
            <a:r>
              <a:rPr lang="es-ES" dirty="0">
                <a:solidFill>
                  <a:schemeClr val="bg1"/>
                </a:solidFill>
              </a:rPr>
              <a:t>SUAREZ CARLIN ANDRES JOSUE.</a:t>
            </a:r>
            <a:endParaRPr lang="en-US" dirty="0">
              <a:solidFill>
                <a:schemeClr val="bg1"/>
              </a:solidFill>
              <a:ea typeface="+mn-lt"/>
              <a:cs typeface="+mn-lt"/>
            </a:endParaRPr>
          </a:p>
          <a:p>
            <a:pPr algn="ctr">
              <a:lnSpc>
                <a:spcPct val="90000"/>
              </a:lnSpc>
            </a:pPr>
            <a:r>
              <a:rPr lang="es-ES" dirty="0">
                <a:solidFill>
                  <a:schemeClr val="bg1"/>
                </a:solidFill>
              </a:rPr>
              <a:t>QUEZADA ZAMORA MICHAEL ANTONIO.</a:t>
            </a:r>
            <a:endParaRPr lang="es-ES" dirty="0">
              <a:solidFill>
                <a:schemeClr val="bg1"/>
              </a:solidFill>
              <a:ea typeface="+mn-lt"/>
              <a:cs typeface="+mn-lt"/>
            </a:endParaRPr>
          </a:p>
          <a:p>
            <a:pPr algn="ctr"/>
            <a:endParaRPr lang="es-ES" dirty="0">
              <a:solidFill>
                <a:schemeClr val="bg2"/>
              </a:solidFill>
            </a:endParaRPr>
          </a:p>
        </p:txBody>
      </p:sp>
      <p:grpSp>
        <p:nvGrpSpPr>
          <p:cNvPr id="14" name="Grupo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ángulo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ángulo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5CB481D-E6B5-4DA2-9178-6DE77AB5C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2616EE-270D-4F4C-BA1F-2708D387B800}"/>
              </a:ext>
            </a:extLst>
          </p:cNvPr>
          <p:cNvSpPr>
            <a:spLocks noGrp="1"/>
          </p:cNvSpPr>
          <p:nvPr>
            <p:ph type="title"/>
          </p:nvPr>
        </p:nvSpPr>
        <p:spPr>
          <a:xfrm>
            <a:off x="4382724" y="702156"/>
            <a:ext cx="7225075" cy="1013800"/>
          </a:xfrm>
        </p:spPr>
        <p:txBody>
          <a:bodyPr rtlCol="0">
            <a:normAutofit/>
          </a:bodyPr>
          <a:lstStyle/>
          <a:p>
            <a:r>
              <a:rPr lang="es-ES">
                <a:solidFill>
                  <a:schemeClr val="accent1"/>
                </a:solidFill>
              </a:rPr>
              <a:t>Introducción</a:t>
            </a:r>
          </a:p>
        </p:txBody>
      </p:sp>
      <p:grpSp>
        <p:nvGrpSpPr>
          <p:cNvPr id="26" name="Group 25">
            <a:extLst>
              <a:ext uri="{FF2B5EF4-FFF2-40B4-BE49-F238E27FC236}">
                <a16:creationId xmlns:a16="http://schemas.microsoft.com/office/drawing/2014/main" id="{6277250E-AC94-4AE1-B264-401790964E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7" name="Rectangle 26">
              <a:extLst>
                <a:ext uri="{FF2B5EF4-FFF2-40B4-BE49-F238E27FC236}">
                  <a16:creationId xmlns:a16="http://schemas.microsoft.com/office/drawing/2014/main" id="{7EEC8A17-C370-4333-8546-E2AEDB9CE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69D8784-71D8-4FB0-887B-FB5192AFFE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08FF2EEA-3DC8-41E5-8A32-96F59811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8" name="Marcador de posición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171" r="33260" b="-2"/>
          <a:stretch/>
        </p:blipFill>
        <p:spPr>
          <a:xfrm>
            <a:off x="448732" y="600075"/>
            <a:ext cx="3683001" cy="5775325"/>
          </a:xfrm>
          <a:prstGeom prst="rect">
            <a:avLst/>
          </a:prstGeom>
        </p:spPr>
      </p:pic>
      <p:sp>
        <p:nvSpPr>
          <p:cNvPr id="19" name="Marcador de contenido 18">
            <a:extLst>
              <a:ext uri="{FF2B5EF4-FFF2-40B4-BE49-F238E27FC236}">
                <a16:creationId xmlns:a16="http://schemas.microsoft.com/office/drawing/2014/main" id="{D484ECD7-DD3B-4EBC-A3E3-AD7D4DEB572C}"/>
              </a:ext>
            </a:extLst>
          </p:cNvPr>
          <p:cNvSpPr>
            <a:spLocks noGrp="1"/>
          </p:cNvSpPr>
          <p:nvPr>
            <p:ph idx="1"/>
          </p:nvPr>
        </p:nvSpPr>
        <p:spPr>
          <a:xfrm>
            <a:off x="4382726" y="1896533"/>
            <a:ext cx="7364464" cy="3962266"/>
          </a:xfrm>
        </p:spPr>
        <p:txBody>
          <a:bodyPr>
            <a:normAutofit/>
          </a:bodyPr>
          <a:lstStyle/>
          <a:p>
            <a:pPr marL="0" indent="0" algn="just">
              <a:buNone/>
            </a:pPr>
            <a:r>
              <a:rPr lang="es-ES" sz="2400" dirty="0">
                <a:ea typeface="+mn-lt"/>
                <a:cs typeface="+mn-lt"/>
              </a:rPr>
              <a:t>Debido a la problemática actual provocada por el virus COVID-19 el distanciamiento social se ha vuelto obligatorio, limitando el número máximo de clientes en locales y establecimientos. Para asegurar el control de personas, se propone la creación de una aplicación para que los clientes puedan separar turnos en horarios que el administrador del local coordine para un número máximo de clientes que se encuentren en el lugar simultáneamente. </a:t>
            </a:r>
            <a:endParaRPr lang="es-ES" sz="2400" dirty="0"/>
          </a:p>
        </p:txBody>
      </p:sp>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3" name="Rectangle 15">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74B1A7D-49C0-4220-A803-6ED90103EE54}"/>
              </a:ext>
            </a:extLst>
          </p:cNvPr>
          <p:cNvSpPr>
            <a:spLocks noGrp="1"/>
          </p:cNvSpPr>
          <p:nvPr>
            <p:ph type="title"/>
          </p:nvPr>
        </p:nvSpPr>
        <p:spPr>
          <a:xfrm>
            <a:off x="643468" y="1033389"/>
            <a:ext cx="4826256" cy="4825409"/>
          </a:xfrm>
        </p:spPr>
        <p:txBody>
          <a:bodyPr anchor="ctr">
            <a:normAutofit/>
          </a:bodyPr>
          <a:lstStyle/>
          <a:p>
            <a:r>
              <a:rPr lang="es-ES" sz="4600">
                <a:solidFill>
                  <a:srgbClr val="FFFFFF"/>
                </a:solidFill>
              </a:rPr>
              <a:t>Metodología </a:t>
            </a:r>
          </a:p>
        </p:txBody>
      </p:sp>
      <p:sp>
        <p:nvSpPr>
          <p:cNvPr id="15" name="Rectangle 17">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9">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35A25856-8E45-4CBE-9155-3D2AF112C36B}"/>
              </a:ext>
            </a:extLst>
          </p:cNvPr>
          <p:cNvSpPr>
            <a:spLocks noGrp="1"/>
          </p:cNvSpPr>
          <p:nvPr>
            <p:ph idx="1"/>
          </p:nvPr>
        </p:nvSpPr>
        <p:spPr>
          <a:xfrm>
            <a:off x="6755769" y="1033390"/>
            <a:ext cx="4855037" cy="5364384"/>
          </a:xfrm>
          <a:ln w="57150">
            <a:noFill/>
          </a:ln>
        </p:spPr>
        <p:txBody>
          <a:bodyPr anchor="ctr">
            <a:normAutofit/>
          </a:bodyPr>
          <a:lstStyle/>
          <a:p>
            <a:pPr marL="0" indent="0" algn="just">
              <a:buNone/>
            </a:pPr>
            <a:r>
              <a:rPr lang="es-EC" sz="2000" dirty="0">
                <a:solidFill>
                  <a:schemeClr val="accent2">
                    <a:lumMod val="50000"/>
                  </a:schemeClr>
                </a:solidFill>
                <a:ea typeface="+mn-lt"/>
                <a:cs typeface="+mn-lt"/>
              </a:rPr>
              <a:t>Se planea construir una consola que cuente a los clientes que usan el local en ese momento. Para este objetivo se utilizará la información en la base de datos para la coincidencia con los horarios disponibles. Esta consola, la cual tiene su respectivo circuito, cumple la función de contador de personas y el dato actual de cantidad personas será mostrado en la interfaz de los clientes. </a:t>
            </a:r>
            <a:endParaRPr lang="es-ES" sz="2000" dirty="0">
              <a:solidFill>
                <a:schemeClr val="accent2">
                  <a:lumMod val="50000"/>
                </a:schemeClr>
              </a:solidFill>
            </a:endParaRPr>
          </a:p>
        </p:txBody>
      </p:sp>
    </p:spTree>
    <p:extLst>
      <p:ext uri="{BB962C8B-B14F-4D97-AF65-F5344CB8AC3E}">
        <p14:creationId xmlns:p14="http://schemas.microsoft.com/office/powerpoint/2010/main" val="194791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B1A7D-49C0-4220-A803-6ED90103EE54}"/>
              </a:ext>
            </a:extLst>
          </p:cNvPr>
          <p:cNvSpPr>
            <a:spLocks noGrp="1"/>
          </p:cNvSpPr>
          <p:nvPr>
            <p:ph type="title"/>
          </p:nvPr>
        </p:nvSpPr>
        <p:spPr>
          <a:xfrm>
            <a:off x="581192" y="702156"/>
            <a:ext cx="11029616" cy="1013800"/>
          </a:xfrm>
        </p:spPr>
        <p:txBody>
          <a:bodyPr>
            <a:normAutofit/>
          </a:bodyPr>
          <a:lstStyle/>
          <a:p>
            <a:r>
              <a:rPr lang="es-ES" dirty="0"/>
              <a:t>Metodología - Recursos utilizados</a:t>
            </a:r>
          </a:p>
        </p:txBody>
      </p:sp>
      <p:sp>
        <p:nvSpPr>
          <p:cNvPr id="9" name="Rectangle 11">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5A25856-8E45-4CBE-9155-3D2AF112C36B}"/>
              </a:ext>
            </a:extLst>
          </p:cNvPr>
          <p:cNvSpPr>
            <a:spLocks noGrp="1"/>
          </p:cNvSpPr>
          <p:nvPr>
            <p:ph idx="1"/>
          </p:nvPr>
        </p:nvSpPr>
        <p:spPr>
          <a:xfrm>
            <a:off x="6335805" y="2199081"/>
            <a:ext cx="5275001" cy="4389512"/>
          </a:xfrm>
        </p:spPr>
        <p:txBody>
          <a:bodyPr>
            <a:noAutofit/>
          </a:bodyPr>
          <a:lstStyle/>
          <a:p>
            <a:pPr marL="0" indent="0">
              <a:buNone/>
            </a:pPr>
            <a:r>
              <a:rPr lang="es-EC" sz="1400" dirty="0"/>
              <a:t>Recursos de hardware:</a:t>
            </a:r>
            <a:endParaRPr lang="es-ES" sz="1400" dirty="0"/>
          </a:p>
          <a:p>
            <a:pPr marL="305435" indent="-305435"/>
            <a:r>
              <a:rPr lang="es-EC" sz="1400" dirty="0" err="1"/>
              <a:t>Buzzer</a:t>
            </a:r>
            <a:r>
              <a:rPr lang="es-EC" sz="1400" dirty="0"/>
              <a:t>: Elemento de salida que avisará cuando falten 10 minutos para que se termine la franja horaria</a:t>
            </a:r>
            <a:endParaRPr lang="es-ES" sz="1400" dirty="0"/>
          </a:p>
          <a:p>
            <a:pPr marL="305435" indent="-305435"/>
            <a:r>
              <a:rPr lang="es-EC" sz="1400" dirty="0"/>
              <a:t>Placa de Arduino Ethernet: Permitirá enviar y recibir datos a la base de datos.</a:t>
            </a:r>
            <a:endParaRPr lang="es-ES" sz="1400" dirty="0"/>
          </a:p>
          <a:p>
            <a:pPr marL="305435" indent="-305435"/>
            <a:r>
              <a:rPr lang="es-EC" sz="1400" dirty="0"/>
              <a:t>Conversor FTDI (Porque la placa Arduino Ethernet no tiene puerto USB)</a:t>
            </a:r>
            <a:endParaRPr lang="es-ES" sz="1400" dirty="0"/>
          </a:p>
          <a:p>
            <a:pPr marL="305435" indent="-305435"/>
            <a:r>
              <a:rPr lang="es-EC" sz="1400" dirty="0"/>
              <a:t>Cable de red (Conectado al enrutador del local y a la placa de Arduino Ethernet)</a:t>
            </a:r>
            <a:endParaRPr lang="es-ES" sz="1400" dirty="0"/>
          </a:p>
          <a:p>
            <a:pPr marL="0" indent="0">
              <a:buNone/>
            </a:pPr>
            <a:r>
              <a:rPr lang="es-EC" sz="1400" dirty="0"/>
              <a:t>Recursos de software:</a:t>
            </a:r>
            <a:endParaRPr lang="es-ES" sz="1400" dirty="0"/>
          </a:p>
          <a:p>
            <a:pPr marL="305435" indent="-305435"/>
            <a:r>
              <a:rPr lang="es-EC" sz="1400" dirty="0"/>
              <a:t>Servidor MySQL</a:t>
            </a:r>
            <a:endParaRPr lang="es-ES" sz="1400" dirty="0"/>
          </a:p>
          <a:p>
            <a:pPr marL="305435" indent="-305435"/>
            <a:r>
              <a:rPr lang="es-EC" sz="1400" dirty="0" err="1"/>
              <a:t>PHPmyAdmin</a:t>
            </a:r>
            <a:endParaRPr lang="es-ES" sz="1400" dirty="0" err="1"/>
          </a:p>
          <a:p>
            <a:pPr marL="305435" indent="-305435"/>
            <a:r>
              <a:rPr lang="es-EC" sz="1400" dirty="0"/>
              <a:t>Servicio de hosting 000webhost</a:t>
            </a:r>
            <a:endParaRPr lang="es-ES" sz="1400" dirty="0"/>
          </a:p>
          <a:p>
            <a:pPr marL="305435" indent="-305435"/>
            <a:r>
              <a:rPr lang="es-EC" sz="1400" dirty="0"/>
              <a:t>IDE de Arduino </a:t>
            </a:r>
            <a:endParaRPr lang="es-ES" sz="1400" dirty="0"/>
          </a:p>
          <a:p>
            <a:pPr marL="305435" indent="-305435"/>
            <a:endParaRPr lang="es-ES" sz="1400" dirty="0"/>
          </a:p>
        </p:txBody>
      </p:sp>
      <p:pic>
        <p:nvPicPr>
          <p:cNvPr id="8" name="Imagen 9" descr="Imagen que contiene electrónica, circuito&#10;&#10;Descripción generada automáticamente">
            <a:extLst>
              <a:ext uri="{FF2B5EF4-FFF2-40B4-BE49-F238E27FC236}">
                <a16:creationId xmlns:a16="http://schemas.microsoft.com/office/drawing/2014/main" id="{B166E38B-B5F0-4246-9C5A-5DBE90B9C3DC}"/>
              </a:ext>
            </a:extLst>
          </p:cNvPr>
          <p:cNvPicPr>
            <a:picLocks noChangeAspect="1"/>
          </p:cNvPicPr>
          <p:nvPr/>
        </p:nvPicPr>
        <p:blipFill>
          <a:blip r:embed="rId2"/>
          <a:stretch>
            <a:fillRect/>
          </a:stretch>
        </p:blipFill>
        <p:spPr>
          <a:xfrm>
            <a:off x="533399" y="2772937"/>
            <a:ext cx="1832517" cy="1841810"/>
          </a:xfrm>
          <a:prstGeom prst="rect">
            <a:avLst/>
          </a:prstGeom>
        </p:spPr>
      </p:pic>
      <p:pic>
        <p:nvPicPr>
          <p:cNvPr id="10" name="Imagen 10" descr="Imagen que contiene cable, conector, azul&#10;&#10;Descripción generada automáticamente">
            <a:extLst>
              <a:ext uri="{FF2B5EF4-FFF2-40B4-BE49-F238E27FC236}">
                <a16:creationId xmlns:a16="http://schemas.microsoft.com/office/drawing/2014/main" id="{56C2570C-A2F2-411D-9383-8EA4E1A96912}"/>
              </a:ext>
            </a:extLst>
          </p:cNvPr>
          <p:cNvPicPr>
            <a:picLocks noChangeAspect="1"/>
          </p:cNvPicPr>
          <p:nvPr/>
        </p:nvPicPr>
        <p:blipFill>
          <a:blip r:embed="rId3"/>
          <a:stretch>
            <a:fillRect/>
          </a:stretch>
        </p:blipFill>
        <p:spPr>
          <a:xfrm>
            <a:off x="4135502" y="2200243"/>
            <a:ext cx="1702420" cy="1702420"/>
          </a:xfrm>
          <a:prstGeom prst="rect">
            <a:avLst/>
          </a:prstGeom>
        </p:spPr>
      </p:pic>
      <p:pic>
        <p:nvPicPr>
          <p:cNvPr id="7" name="Imagen 7" descr="Imagen que contiene electrónica, circuito&#10;&#10;Descripción generada automáticamente">
            <a:extLst>
              <a:ext uri="{FF2B5EF4-FFF2-40B4-BE49-F238E27FC236}">
                <a16:creationId xmlns:a16="http://schemas.microsoft.com/office/drawing/2014/main" id="{33C5D4A4-7EEB-49E0-B905-C13DB803ACB5}"/>
              </a:ext>
            </a:extLst>
          </p:cNvPr>
          <p:cNvPicPr>
            <a:picLocks noChangeAspect="1"/>
          </p:cNvPicPr>
          <p:nvPr/>
        </p:nvPicPr>
        <p:blipFill>
          <a:blip r:embed="rId4"/>
          <a:stretch>
            <a:fillRect/>
          </a:stretch>
        </p:blipFill>
        <p:spPr>
          <a:xfrm>
            <a:off x="2252546" y="2196791"/>
            <a:ext cx="2148468" cy="2139175"/>
          </a:xfrm>
          <a:prstGeom prst="rect">
            <a:avLst/>
          </a:prstGeom>
        </p:spPr>
      </p:pic>
      <p:pic>
        <p:nvPicPr>
          <p:cNvPr id="4" name="Imagen 5" descr="Imagen que contiene tabla&#10;&#10;Descripción generada automáticamente">
            <a:extLst>
              <a:ext uri="{FF2B5EF4-FFF2-40B4-BE49-F238E27FC236}">
                <a16:creationId xmlns:a16="http://schemas.microsoft.com/office/drawing/2014/main" id="{E650C048-F85F-42C6-B065-B0F0EE84E019}"/>
              </a:ext>
            </a:extLst>
          </p:cNvPr>
          <p:cNvPicPr>
            <a:picLocks noChangeAspect="1"/>
          </p:cNvPicPr>
          <p:nvPr/>
        </p:nvPicPr>
        <p:blipFill>
          <a:blip r:embed="rId5"/>
          <a:stretch>
            <a:fillRect/>
          </a:stretch>
        </p:blipFill>
        <p:spPr>
          <a:xfrm>
            <a:off x="775009" y="2308303"/>
            <a:ext cx="1042640" cy="1042640"/>
          </a:xfrm>
          <a:prstGeom prst="rect">
            <a:avLst/>
          </a:prstGeom>
        </p:spPr>
      </p:pic>
      <p:pic>
        <p:nvPicPr>
          <p:cNvPr id="11" name="Imagen 11" descr="Imagen que contiene alimentos, luz, plato, dibujo&#10;&#10;Descripción generada automáticamente">
            <a:extLst>
              <a:ext uri="{FF2B5EF4-FFF2-40B4-BE49-F238E27FC236}">
                <a16:creationId xmlns:a16="http://schemas.microsoft.com/office/drawing/2014/main" id="{80457863-EE39-41D7-863C-BE9692FCF6B6}"/>
              </a:ext>
            </a:extLst>
          </p:cNvPr>
          <p:cNvPicPr>
            <a:picLocks noChangeAspect="1"/>
          </p:cNvPicPr>
          <p:nvPr/>
        </p:nvPicPr>
        <p:blipFill>
          <a:blip r:embed="rId6"/>
          <a:stretch>
            <a:fillRect/>
          </a:stretch>
        </p:blipFill>
        <p:spPr>
          <a:xfrm>
            <a:off x="1286107" y="4104235"/>
            <a:ext cx="1860396" cy="963408"/>
          </a:xfrm>
          <a:prstGeom prst="rect">
            <a:avLst/>
          </a:prstGeom>
        </p:spPr>
      </p:pic>
      <p:pic>
        <p:nvPicPr>
          <p:cNvPr id="12" name="Imagen 12" descr="Imagen que contiene dibujo&#10;&#10;Descripción generada automáticamente">
            <a:extLst>
              <a:ext uri="{FF2B5EF4-FFF2-40B4-BE49-F238E27FC236}">
                <a16:creationId xmlns:a16="http://schemas.microsoft.com/office/drawing/2014/main" id="{B766D6E2-F0DE-4243-A61B-F86F02849101}"/>
              </a:ext>
            </a:extLst>
          </p:cNvPr>
          <p:cNvPicPr>
            <a:picLocks noChangeAspect="1"/>
          </p:cNvPicPr>
          <p:nvPr/>
        </p:nvPicPr>
        <p:blipFill>
          <a:blip r:embed="rId7"/>
          <a:stretch>
            <a:fillRect/>
          </a:stretch>
        </p:blipFill>
        <p:spPr>
          <a:xfrm>
            <a:off x="3521578" y="3981104"/>
            <a:ext cx="1794186" cy="1033115"/>
          </a:xfrm>
          <a:prstGeom prst="rect">
            <a:avLst/>
          </a:prstGeom>
        </p:spPr>
      </p:pic>
      <p:pic>
        <p:nvPicPr>
          <p:cNvPr id="14" name="Imagen 14" descr="Imagen que contiene dibujo&#10;&#10;Descripción generada automáticamente">
            <a:extLst>
              <a:ext uri="{FF2B5EF4-FFF2-40B4-BE49-F238E27FC236}">
                <a16:creationId xmlns:a16="http://schemas.microsoft.com/office/drawing/2014/main" id="{9CD37D7C-5D76-44A2-9831-44DF40CDBA1B}"/>
              </a:ext>
            </a:extLst>
          </p:cNvPr>
          <p:cNvPicPr>
            <a:picLocks noChangeAspect="1"/>
          </p:cNvPicPr>
          <p:nvPr/>
        </p:nvPicPr>
        <p:blipFill>
          <a:blip r:embed="rId8"/>
          <a:stretch>
            <a:fillRect/>
          </a:stretch>
        </p:blipFill>
        <p:spPr>
          <a:xfrm>
            <a:off x="937399" y="5066835"/>
            <a:ext cx="1990958" cy="1110476"/>
          </a:xfrm>
          <a:prstGeom prst="rect">
            <a:avLst/>
          </a:prstGeom>
        </p:spPr>
      </p:pic>
      <p:pic>
        <p:nvPicPr>
          <p:cNvPr id="15" name="Imagen 15" descr="Imagen que contiene firmar, dibujo, señal&#10;&#10;Descripción generada automáticamente">
            <a:extLst>
              <a:ext uri="{FF2B5EF4-FFF2-40B4-BE49-F238E27FC236}">
                <a16:creationId xmlns:a16="http://schemas.microsoft.com/office/drawing/2014/main" id="{D22E7372-2576-408D-BCB8-C27531735B43}"/>
              </a:ext>
            </a:extLst>
          </p:cNvPr>
          <p:cNvPicPr>
            <a:picLocks noChangeAspect="1"/>
          </p:cNvPicPr>
          <p:nvPr/>
        </p:nvPicPr>
        <p:blipFill>
          <a:blip r:embed="rId9"/>
          <a:stretch>
            <a:fillRect/>
          </a:stretch>
        </p:blipFill>
        <p:spPr>
          <a:xfrm>
            <a:off x="3284034" y="4995746"/>
            <a:ext cx="1804639" cy="1196897"/>
          </a:xfrm>
          <a:prstGeom prst="rect">
            <a:avLst/>
          </a:prstGeom>
        </p:spPr>
      </p:pic>
    </p:spTree>
    <p:extLst>
      <p:ext uri="{BB962C8B-B14F-4D97-AF65-F5344CB8AC3E}">
        <p14:creationId xmlns:p14="http://schemas.microsoft.com/office/powerpoint/2010/main" val="272826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B1A7D-49C0-4220-A803-6ED90103EE54}"/>
              </a:ext>
            </a:extLst>
          </p:cNvPr>
          <p:cNvSpPr>
            <a:spLocks noGrp="1"/>
          </p:cNvSpPr>
          <p:nvPr>
            <p:ph type="title"/>
          </p:nvPr>
        </p:nvSpPr>
        <p:spPr>
          <a:xfrm>
            <a:off x="581192" y="702156"/>
            <a:ext cx="11029616" cy="1013800"/>
          </a:xfrm>
        </p:spPr>
        <p:txBody>
          <a:bodyPr>
            <a:normAutofit/>
          </a:bodyPr>
          <a:lstStyle/>
          <a:p>
            <a:r>
              <a:rPr lang="es-ES" dirty="0"/>
              <a:t>Metodología - Diseño del proyecto</a:t>
            </a:r>
          </a:p>
        </p:txBody>
      </p:sp>
      <p:sp>
        <p:nvSpPr>
          <p:cNvPr id="9" name="Rectangle 11">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35A25856-8E45-4CBE-9155-3D2AF112C36B}"/>
              </a:ext>
            </a:extLst>
          </p:cNvPr>
          <p:cNvSpPr>
            <a:spLocks noGrp="1"/>
          </p:cNvSpPr>
          <p:nvPr>
            <p:ph idx="1"/>
          </p:nvPr>
        </p:nvSpPr>
        <p:spPr>
          <a:xfrm>
            <a:off x="8017780" y="2096862"/>
            <a:ext cx="3593026" cy="4212951"/>
          </a:xfrm>
        </p:spPr>
        <p:txBody>
          <a:bodyPr>
            <a:normAutofit/>
          </a:bodyPr>
          <a:lstStyle/>
          <a:p>
            <a:pPr marL="0" indent="0" algn="just">
              <a:buNone/>
            </a:pPr>
            <a:r>
              <a:rPr lang="es-EC" dirty="0">
                <a:ea typeface="+mn-lt"/>
                <a:cs typeface="+mn-lt"/>
              </a:rPr>
              <a:t>Posee una base de datos que obtiene información de la interface del cliente y permite sincronizar los horarios y los espacios disponibles que se verifican a través de un dispositivo </a:t>
            </a:r>
            <a:r>
              <a:rPr lang="es-EC" dirty="0" err="1">
                <a:ea typeface="+mn-lt"/>
                <a:cs typeface="+mn-lt"/>
              </a:rPr>
              <a:t>IoT</a:t>
            </a:r>
            <a:r>
              <a:rPr lang="es-EC" dirty="0">
                <a:ea typeface="+mn-lt"/>
                <a:cs typeface="+mn-lt"/>
              </a:rPr>
              <a:t> y avisa al usuario que puede ingresar al local o el local tiene el máximo número de personas, a la vez que el administrador supervisa desde su interface.</a:t>
            </a:r>
            <a:endParaRPr lang="es-ES" dirty="0"/>
          </a:p>
        </p:txBody>
      </p:sp>
      <p:pic>
        <p:nvPicPr>
          <p:cNvPr id="5" name="Imagen 5">
            <a:extLst>
              <a:ext uri="{FF2B5EF4-FFF2-40B4-BE49-F238E27FC236}">
                <a16:creationId xmlns:a16="http://schemas.microsoft.com/office/drawing/2014/main" id="{6645ACEA-0F08-48FA-BF72-4DF6C7224C33}"/>
              </a:ext>
            </a:extLst>
          </p:cNvPr>
          <p:cNvPicPr>
            <a:picLocks noChangeAspect="1"/>
          </p:cNvPicPr>
          <p:nvPr/>
        </p:nvPicPr>
        <p:blipFill rotWithShape="1">
          <a:blip r:embed="rId2"/>
          <a:srcRect r="887" b="217"/>
          <a:stretch/>
        </p:blipFill>
        <p:spPr>
          <a:xfrm>
            <a:off x="356839" y="2070318"/>
            <a:ext cx="7268727" cy="4269253"/>
          </a:xfrm>
          <a:prstGeom prst="rect">
            <a:avLst/>
          </a:prstGeom>
        </p:spPr>
      </p:pic>
    </p:spTree>
    <p:extLst>
      <p:ext uri="{BB962C8B-B14F-4D97-AF65-F5344CB8AC3E}">
        <p14:creationId xmlns:p14="http://schemas.microsoft.com/office/powerpoint/2010/main" val="910486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7" descr="Imagen que contiene captura de pantalla, circuito&#10;&#10;Descripción generada automáticamente">
            <a:extLst>
              <a:ext uri="{FF2B5EF4-FFF2-40B4-BE49-F238E27FC236}">
                <a16:creationId xmlns:a16="http://schemas.microsoft.com/office/drawing/2014/main" id="{B6EBE978-3023-47C4-A4EF-735CB32E2CA9}"/>
              </a:ext>
            </a:extLst>
          </p:cNvPr>
          <p:cNvPicPr>
            <a:picLocks noGrp="1" noChangeAspect="1"/>
          </p:cNvPicPr>
          <p:nvPr>
            <p:ph idx="1"/>
          </p:nvPr>
        </p:nvPicPr>
        <p:blipFill rotWithShape="1">
          <a:blip r:embed="rId2"/>
          <a:srcRect r="294" b="-393"/>
          <a:stretch/>
        </p:blipFill>
        <p:spPr>
          <a:xfrm>
            <a:off x="1033853" y="1208531"/>
            <a:ext cx="6294827" cy="4753653"/>
          </a:xfrm>
          <a:prstGeom prst="rect">
            <a:avLst/>
          </a:prstGeom>
        </p:spPr>
      </p:pic>
      <p:sp>
        <p:nvSpPr>
          <p:cNvPr id="24" name="Rectangle 23">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374B1A7D-49C0-4220-A803-6ED90103EE54}"/>
              </a:ext>
            </a:extLst>
          </p:cNvPr>
          <p:cNvSpPr>
            <a:spLocks noGrp="1"/>
          </p:cNvSpPr>
          <p:nvPr>
            <p:ph type="title"/>
          </p:nvPr>
        </p:nvSpPr>
        <p:spPr>
          <a:xfrm>
            <a:off x="8361324" y="2041835"/>
            <a:ext cx="3081576" cy="2085869"/>
          </a:xfrm>
        </p:spPr>
        <p:txBody>
          <a:bodyPr vert="horz" lIns="91440" tIns="45720" rIns="91440" bIns="45720" rtlCol="0" anchor="b">
            <a:normAutofit/>
          </a:bodyPr>
          <a:lstStyle/>
          <a:p>
            <a:pPr algn="ctr">
              <a:lnSpc>
                <a:spcPct val="90000"/>
              </a:lnSpc>
            </a:pPr>
            <a:r>
              <a:rPr lang="es-EC" sz="3100" dirty="0">
                <a:solidFill>
                  <a:srgbClr val="FFFFFF"/>
                </a:solidFill>
              </a:rPr>
              <a:t>Metodología</a:t>
            </a:r>
            <a:br>
              <a:rPr lang="es-EC" sz="3100" dirty="0">
                <a:solidFill>
                  <a:srgbClr val="FFFFFF"/>
                </a:solidFill>
              </a:rPr>
            </a:br>
            <a:br>
              <a:rPr lang="es-EC" sz="3100" dirty="0">
                <a:solidFill>
                  <a:srgbClr val="FFFFFF"/>
                </a:solidFill>
              </a:rPr>
            </a:br>
            <a:r>
              <a:rPr lang="es-EC" sz="2400" dirty="0">
                <a:solidFill>
                  <a:srgbClr val="FFFFFF"/>
                </a:solidFill>
              </a:rPr>
              <a:t>Diagrama del Circuito</a:t>
            </a:r>
            <a:endParaRPr lang="es-ES" sz="2400"/>
          </a:p>
        </p:txBody>
      </p:sp>
    </p:spTree>
    <p:extLst>
      <p:ext uri="{BB962C8B-B14F-4D97-AF65-F5344CB8AC3E}">
        <p14:creationId xmlns:p14="http://schemas.microsoft.com/office/powerpoint/2010/main" val="4203214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374B1A7D-49C0-4220-A803-6ED90103EE54}"/>
              </a:ext>
            </a:extLst>
          </p:cNvPr>
          <p:cNvSpPr>
            <a:spLocks noGrp="1"/>
          </p:cNvSpPr>
          <p:nvPr>
            <p:ph type="title"/>
          </p:nvPr>
        </p:nvSpPr>
        <p:spPr>
          <a:xfrm>
            <a:off x="601255" y="702156"/>
            <a:ext cx="3409783" cy="3485652"/>
          </a:xfrm>
        </p:spPr>
        <p:txBody>
          <a:bodyPr vert="horz" lIns="91440" tIns="45720" rIns="91440" bIns="45720" rtlCol="0">
            <a:normAutofit/>
          </a:bodyPr>
          <a:lstStyle/>
          <a:p>
            <a:pPr algn="ctr">
              <a:lnSpc>
                <a:spcPct val="90000"/>
              </a:lnSpc>
            </a:pPr>
            <a:r>
              <a:rPr lang="es-EC" sz="3200" dirty="0"/>
              <a:t>Metodología</a:t>
            </a:r>
            <a:br>
              <a:rPr lang="es-EC" sz="3200" dirty="0"/>
            </a:br>
            <a:br>
              <a:rPr lang="es-EC" sz="2000" dirty="0"/>
            </a:br>
            <a:r>
              <a:rPr lang="es-EC" sz="2000" dirty="0"/>
              <a:t>MODELO </a:t>
            </a:r>
            <a:br>
              <a:rPr lang="es-EC" sz="2000" dirty="0"/>
            </a:br>
            <a:r>
              <a:rPr lang="es-EC" sz="2000" dirty="0"/>
              <a:t>Entidad-Relación</a:t>
            </a:r>
            <a:endParaRPr lang="es-ES" sz="2000" dirty="0"/>
          </a:p>
        </p:txBody>
      </p:sp>
      <p:pic>
        <p:nvPicPr>
          <p:cNvPr id="9" name="Imagen 9" descr="Imagen que contiene texto&#10;&#10;Descripción generada automáticamente">
            <a:extLst>
              <a:ext uri="{FF2B5EF4-FFF2-40B4-BE49-F238E27FC236}">
                <a16:creationId xmlns:a16="http://schemas.microsoft.com/office/drawing/2014/main" id="{AD819223-1B89-4143-88DD-6906FA2A5280}"/>
              </a:ext>
            </a:extLst>
          </p:cNvPr>
          <p:cNvPicPr>
            <a:picLocks noChangeAspect="1"/>
          </p:cNvPicPr>
          <p:nvPr/>
        </p:nvPicPr>
        <p:blipFill>
          <a:blip r:embed="rId2"/>
          <a:stretch>
            <a:fillRect/>
          </a:stretch>
        </p:blipFill>
        <p:spPr>
          <a:xfrm>
            <a:off x="4733693" y="1116683"/>
            <a:ext cx="6859857" cy="2496610"/>
          </a:xfrm>
          <a:prstGeom prst="rect">
            <a:avLst/>
          </a:prstGeom>
        </p:spPr>
      </p:pic>
      <p:pic>
        <p:nvPicPr>
          <p:cNvPr id="12" name="Imagen 12" descr="Captura de pantalla de un celular&#10;&#10;Descripción generada automáticamente">
            <a:extLst>
              <a:ext uri="{FF2B5EF4-FFF2-40B4-BE49-F238E27FC236}">
                <a16:creationId xmlns:a16="http://schemas.microsoft.com/office/drawing/2014/main" id="{3BDCF2E8-F32A-4C06-9162-7CF190C5F53E}"/>
              </a:ext>
            </a:extLst>
          </p:cNvPr>
          <p:cNvPicPr>
            <a:picLocks noChangeAspect="1"/>
          </p:cNvPicPr>
          <p:nvPr/>
        </p:nvPicPr>
        <p:blipFill>
          <a:blip r:embed="rId3"/>
          <a:stretch>
            <a:fillRect/>
          </a:stretch>
        </p:blipFill>
        <p:spPr>
          <a:xfrm>
            <a:off x="5142571" y="3747923"/>
            <a:ext cx="5568175" cy="2856203"/>
          </a:xfrm>
          <a:prstGeom prst="rect">
            <a:avLst/>
          </a:prstGeom>
        </p:spPr>
      </p:pic>
      <p:sp>
        <p:nvSpPr>
          <p:cNvPr id="13" name="CuadroTexto 12">
            <a:extLst>
              <a:ext uri="{FF2B5EF4-FFF2-40B4-BE49-F238E27FC236}">
                <a16:creationId xmlns:a16="http://schemas.microsoft.com/office/drawing/2014/main" id="{728BFA85-E92E-4299-A3AA-9A69ABA1220C}"/>
              </a:ext>
            </a:extLst>
          </p:cNvPr>
          <p:cNvSpPr txBox="1"/>
          <p:nvPr/>
        </p:nvSpPr>
        <p:spPr>
          <a:xfrm>
            <a:off x="4733693" y="74713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Para varios locales</a:t>
            </a:r>
          </a:p>
        </p:txBody>
      </p:sp>
      <p:sp>
        <p:nvSpPr>
          <p:cNvPr id="15" name="CuadroTexto 14">
            <a:extLst>
              <a:ext uri="{FF2B5EF4-FFF2-40B4-BE49-F238E27FC236}">
                <a16:creationId xmlns:a16="http://schemas.microsoft.com/office/drawing/2014/main" id="{40A902AC-29AC-4EB1-934D-C1CB5C2F03F7}"/>
              </a:ext>
            </a:extLst>
          </p:cNvPr>
          <p:cNvSpPr txBox="1"/>
          <p:nvPr/>
        </p:nvSpPr>
        <p:spPr>
          <a:xfrm>
            <a:off x="4727885" y="39194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Para un local</a:t>
            </a:r>
          </a:p>
        </p:txBody>
      </p:sp>
      <p:sp>
        <p:nvSpPr>
          <p:cNvPr id="19" name="Rectángulo 18">
            <a:extLst>
              <a:ext uri="{FF2B5EF4-FFF2-40B4-BE49-F238E27FC236}">
                <a16:creationId xmlns:a16="http://schemas.microsoft.com/office/drawing/2014/main" id="{0CB979FB-C328-4FD6-9433-C063DDE592F2}"/>
              </a:ext>
            </a:extLst>
          </p:cNvPr>
          <p:cNvSpPr/>
          <p:nvPr/>
        </p:nvSpPr>
        <p:spPr>
          <a:xfrm>
            <a:off x="8476553" y="4350602"/>
            <a:ext cx="1031487" cy="130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90271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70C1D5C4-B507-454E-92C7-0147BAF94D2F}"/>
              </a:ext>
            </a:extLst>
          </p:cNvPr>
          <p:cNvSpPr>
            <a:spLocks noGrp="1"/>
          </p:cNvSpPr>
          <p:nvPr>
            <p:ph type="title"/>
          </p:nvPr>
        </p:nvSpPr>
        <p:spPr>
          <a:xfrm>
            <a:off x="601255" y="702156"/>
            <a:ext cx="3409783" cy="3290507"/>
          </a:xfrm>
        </p:spPr>
        <p:txBody>
          <a:bodyPr>
            <a:normAutofit/>
          </a:bodyPr>
          <a:lstStyle/>
          <a:p>
            <a:pPr algn="ctr">
              <a:lnSpc>
                <a:spcPct val="90000"/>
              </a:lnSpc>
            </a:pPr>
            <a:r>
              <a:rPr lang="es-ES" sz="3200" dirty="0"/>
              <a:t>Metodología</a:t>
            </a:r>
            <a:br>
              <a:rPr lang="es-ES" sz="2000" dirty="0"/>
            </a:br>
            <a:br>
              <a:rPr lang="es-ES" sz="2000" dirty="0"/>
            </a:br>
            <a:r>
              <a:rPr lang="es-ES" sz="2000" dirty="0"/>
              <a:t>Diagrama de casos uml</a:t>
            </a:r>
          </a:p>
        </p:txBody>
      </p:sp>
      <p:pic>
        <p:nvPicPr>
          <p:cNvPr id="5" name="Imagen 5" descr="Imagen que contiene texto&#10;&#10;Descripción generada automáticamente">
            <a:extLst>
              <a:ext uri="{FF2B5EF4-FFF2-40B4-BE49-F238E27FC236}">
                <a16:creationId xmlns:a16="http://schemas.microsoft.com/office/drawing/2014/main" id="{B8667215-E850-41E7-B528-FFF89E599193}"/>
              </a:ext>
            </a:extLst>
          </p:cNvPr>
          <p:cNvPicPr>
            <a:picLocks noChangeAspect="1"/>
          </p:cNvPicPr>
          <p:nvPr/>
        </p:nvPicPr>
        <p:blipFill>
          <a:blip r:embed="rId2"/>
          <a:stretch>
            <a:fillRect/>
          </a:stretch>
        </p:blipFill>
        <p:spPr>
          <a:xfrm>
            <a:off x="4984595" y="1167786"/>
            <a:ext cx="6367346" cy="4531719"/>
          </a:xfrm>
          <a:prstGeom prst="rect">
            <a:avLst/>
          </a:prstGeom>
        </p:spPr>
      </p:pic>
    </p:spTree>
    <p:extLst>
      <p:ext uri="{BB962C8B-B14F-4D97-AF65-F5344CB8AC3E}">
        <p14:creationId xmlns:p14="http://schemas.microsoft.com/office/powerpoint/2010/main" val="15913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70C1D5C4-B507-454E-92C7-0147BAF94D2F}"/>
              </a:ext>
            </a:extLst>
          </p:cNvPr>
          <p:cNvSpPr>
            <a:spLocks noGrp="1"/>
          </p:cNvSpPr>
          <p:nvPr>
            <p:ph type="title"/>
          </p:nvPr>
        </p:nvSpPr>
        <p:spPr>
          <a:xfrm>
            <a:off x="601255" y="702156"/>
            <a:ext cx="3409783" cy="3290507"/>
          </a:xfrm>
        </p:spPr>
        <p:txBody>
          <a:bodyPr>
            <a:normAutofit/>
          </a:bodyPr>
          <a:lstStyle/>
          <a:p>
            <a:pPr algn="ctr">
              <a:lnSpc>
                <a:spcPct val="90000"/>
              </a:lnSpc>
            </a:pPr>
            <a:r>
              <a:rPr lang="es-ES" sz="3200" dirty="0"/>
              <a:t>Metodología</a:t>
            </a:r>
            <a:br>
              <a:rPr lang="es-ES" sz="2000" dirty="0"/>
            </a:br>
            <a:br>
              <a:rPr lang="es-ES" sz="2000" dirty="0"/>
            </a:br>
            <a:r>
              <a:rPr lang="es-ES" sz="2000"/>
              <a:t>Diagrama de despliegue</a:t>
            </a:r>
            <a:endParaRPr lang="es-ES" sz="2000" dirty="0"/>
          </a:p>
        </p:txBody>
      </p:sp>
      <p:pic>
        <p:nvPicPr>
          <p:cNvPr id="4" name="Imagen 5">
            <a:extLst>
              <a:ext uri="{FF2B5EF4-FFF2-40B4-BE49-F238E27FC236}">
                <a16:creationId xmlns:a16="http://schemas.microsoft.com/office/drawing/2014/main" id="{F43D5D69-27E5-4DAB-A53C-D0F0DAD152C8}"/>
              </a:ext>
            </a:extLst>
          </p:cNvPr>
          <p:cNvPicPr>
            <a:picLocks noChangeAspect="1"/>
          </p:cNvPicPr>
          <p:nvPr/>
        </p:nvPicPr>
        <p:blipFill>
          <a:blip r:embed="rId2"/>
          <a:stretch>
            <a:fillRect/>
          </a:stretch>
        </p:blipFill>
        <p:spPr>
          <a:xfrm>
            <a:off x="4640766" y="1784119"/>
            <a:ext cx="7129346" cy="3280467"/>
          </a:xfrm>
          <a:prstGeom prst="rect">
            <a:avLst/>
          </a:prstGeom>
        </p:spPr>
      </p:pic>
    </p:spTree>
    <p:extLst>
      <p:ext uri="{BB962C8B-B14F-4D97-AF65-F5344CB8AC3E}">
        <p14:creationId xmlns:p14="http://schemas.microsoft.com/office/powerpoint/2010/main" val="1471041395"/>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2.xml><?xml version="1.0" encoding="utf-8"?>
<ds:datastoreItem xmlns:ds="http://schemas.openxmlformats.org/officeDocument/2006/customXml" ds:itemID="{F651EF32-6551-47EB-8BA9-22EF81F3DDAC}">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EED214C-B51A-4B75-8B08-0E0DBD2305B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Panorámica</PresentationFormat>
  <Slides>16</Slides>
  <Notes>8</Notes>
  <HiddenSlides>0</HiddenSlide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Dividendo</vt:lpstr>
      <vt:lpstr>Grupo 4  Sistema de agendamiento de turnos en establecimientos comerciales.</vt:lpstr>
      <vt:lpstr>Introducción</vt:lpstr>
      <vt:lpstr>Metodología </vt:lpstr>
      <vt:lpstr>Metodología - Recursos utilizados</vt:lpstr>
      <vt:lpstr>Metodología - Diseño del proyecto</vt:lpstr>
      <vt:lpstr>Metodología  Diagrama del Circuito</vt:lpstr>
      <vt:lpstr>Metodología  MODELO  Entidad-Relación</vt:lpstr>
      <vt:lpstr>Metodología  Diagrama de casos uml</vt:lpstr>
      <vt:lpstr>Metodología  Diagrama de despliegue</vt:lpstr>
      <vt:lpstr>Resultados – Aplicación web – Página principal</vt:lpstr>
      <vt:lpstr>Resultados – Aplicación web - Administrador</vt:lpstr>
      <vt:lpstr>Resultados – Aplicación web - Cliente</vt:lpstr>
      <vt:lpstr>Resultados – Prototipo</vt:lpstr>
      <vt:lpstr>Resultados – funcionamiento </vt:lpstr>
      <vt:lpstr>conclusiones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Dividendo para tecnología</dc:title>
  <dc:creator/>
  <cp:revision>832</cp:revision>
  <dcterms:created xsi:type="dcterms:W3CDTF">2020-08-31T19:09:54Z</dcterms:created>
  <dcterms:modified xsi:type="dcterms:W3CDTF">2020-09-01T04:23:54Z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